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E7B379"/>
    <a:srgbClr val="EDC79D"/>
    <a:srgbClr val="F7E7D5"/>
    <a:srgbClr val="F9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>
        <p:scale>
          <a:sx n="66" d="100"/>
          <a:sy n="66" d="100"/>
        </p:scale>
        <p:origin x="21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8992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2322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796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887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2867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29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51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054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777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310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359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E0B5-2BD9-443F-8807-2C63A51DA298}" type="datetimeFigureOut">
              <a:rPr lang="nl-BE" smtClean="0"/>
              <a:t>22/11/2023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FDB57-1BF7-40CA-B9B2-FA53D2A2EA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52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hoek 50">
            <a:extLst>
              <a:ext uri="{FF2B5EF4-FFF2-40B4-BE49-F238E27FC236}">
                <a16:creationId xmlns:a16="http://schemas.microsoft.com/office/drawing/2014/main" id="{FE2DE0A9-1BE8-0768-40AD-EB52DC771BF8}"/>
              </a:ext>
            </a:extLst>
          </p:cNvPr>
          <p:cNvSpPr/>
          <p:nvPr/>
        </p:nvSpPr>
        <p:spPr>
          <a:xfrm>
            <a:off x="471722" y="593809"/>
            <a:ext cx="6030603" cy="1855608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9" name="Rechthoek 188">
            <a:extLst>
              <a:ext uri="{FF2B5EF4-FFF2-40B4-BE49-F238E27FC236}">
                <a16:creationId xmlns:a16="http://schemas.microsoft.com/office/drawing/2014/main" id="{A79D0E53-E576-BDB3-BD6A-F1B4EFE08FC6}"/>
              </a:ext>
            </a:extLst>
          </p:cNvPr>
          <p:cNvSpPr/>
          <p:nvPr/>
        </p:nvSpPr>
        <p:spPr>
          <a:xfrm>
            <a:off x="471722" y="2650048"/>
            <a:ext cx="6030603" cy="5092324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8" name="Rechthoek 137">
            <a:extLst>
              <a:ext uri="{FF2B5EF4-FFF2-40B4-BE49-F238E27FC236}">
                <a16:creationId xmlns:a16="http://schemas.microsoft.com/office/drawing/2014/main" id="{E6301325-57FC-E67A-64A5-358DB575FF3F}"/>
              </a:ext>
            </a:extLst>
          </p:cNvPr>
          <p:cNvSpPr/>
          <p:nvPr/>
        </p:nvSpPr>
        <p:spPr>
          <a:xfrm>
            <a:off x="8959476" y="4236619"/>
            <a:ext cx="3036912" cy="16539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0" name="Rechthoek 139">
            <a:extLst>
              <a:ext uri="{FF2B5EF4-FFF2-40B4-BE49-F238E27FC236}">
                <a16:creationId xmlns:a16="http://schemas.microsoft.com/office/drawing/2014/main" id="{D49B9C1F-13DA-D3DD-864F-0D80D22159D3}"/>
              </a:ext>
            </a:extLst>
          </p:cNvPr>
          <p:cNvSpPr/>
          <p:nvPr/>
        </p:nvSpPr>
        <p:spPr>
          <a:xfrm>
            <a:off x="9253125" y="5102518"/>
            <a:ext cx="1837489" cy="617276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chemeClr val="lt1"/>
              </a:solidFill>
            </a:endParaRPr>
          </a:p>
        </p:txBody>
      </p:sp>
      <p:sp>
        <p:nvSpPr>
          <p:cNvPr id="139" name="Rechthoek 138">
            <a:extLst>
              <a:ext uri="{FF2B5EF4-FFF2-40B4-BE49-F238E27FC236}">
                <a16:creationId xmlns:a16="http://schemas.microsoft.com/office/drawing/2014/main" id="{DBCE5EEA-86FC-8A50-B519-1DAE8FA21B47}"/>
              </a:ext>
            </a:extLst>
          </p:cNvPr>
          <p:cNvSpPr/>
          <p:nvPr/>
        </p:nvSpPr>
        <p:spPr>
          <a:xfrm>
            <a:off x="9253125" y="4397682"/>
            <a:ext cx="1818836" cy="566091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2" name="Rechthoek 131">
            <a:extLst>
              <a:ext uri="{FF2B5EF4-FFF2-40B4-BE49-F238E27FC236}">
                <a16:creationId xmlns:a16="http://schemas.microsoft.com/office/drawing/2014/main" id="{A2191322-33E3-6247-71CE-D40161E1C43D}"/>
              </a:ext>
            </a:extLst>
          </p:cNvPr>
          <p:cNvSpPr/>
          <p:nvPr/>
        </p:nvSpPr>
        <p:spPr>
          <a:xfrm>
            <a:off x="10002635" y="1071841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1" name="Rechthoek 130">
            <a:extLst>
              <a:ext uri="{FF2B5EF4-FFF2-40B4-BE49-F238E27FC236}">
                <a16:creationId xmlns:a16="http://schemas.microsoft.com/office/drawing/2014/main" id="{2F77F96E-0526-7C28-7F2B-04537FAE80FD}"/>
              </a:ext>
            </a:extLst>
          </p:cNvPr>
          <p:cNvSpPr/>
          <p:nvPr/>
        </p:nvSpPr>
        <p:spPr>
          <a:xfrm>
            <a:off x="7875860" y="1443204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0" name="Rechthoek 109">
            <a:extLst>
              <a:ext uri="{FF2B5EF4-FFF2-40B4-BE49-F238E27FC236}">
                <a16:creationId xmlns:a16="http://schemas.microsoft.com/office/drawing/2014/main" id="{9FFFA061-A797-11C2-A777-68A5E6C65A61}"/>
              </a:ext>
            </a:extLst>
          </p:cNvPr>
          <p:cNvSpPr/>
          <p:nvPr/>
        </p:nvSpPr>
        <p:spPr>
          <a:xfrm>
            <a:off x="471722" y="7910788"/>
            <a:ext cx="6030603" cy="1394126"/>
          </a:xfrm>
          <a:prstGeom prst="rect">
            <a:avLst/>
          </a:prstGeom>
          <a:solidFill>
            <a:srgbClr val="F9F9F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5" name="Rechthoek 54">
            <a:extLst>
              <a:ext uri="{FF2B5EF4-FFF2-40B4-BE49-F238E27FC236}">
                <a16:creationId xmlns:a16="http://schemas.microsoft.com/office/drawing/2014/main" id="{7C9D7D28-1243-E12B-C0D5-E66C4677E49C}"/>
              </a:ext>
            </a:extLst>
          </p:cNvPr>
          <p:cNvSpPr/>
          <p:nvPr/>
        </p:nvSpPr>
        <p:spPr>
          <a:xfrm>
            <a:off x="721427" y="5645590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9EA03F71-3D76-3610-05DA-8C05E2B06FEE}"/>
              </a:ext>
            </a:extLst>
          </p:cNvPr>
          <p:cNvSpPr/>
          <p:nvPr/>
        </p:nvSpPr>
        <p:spPr>
          <a:xfrm>
            <a:off x="2102578" y="5645590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2" name="Rechthoek 91">
            <a:extLst>
              <a:ext uri="{FF2B5EF4-FFF2-40B4-BE49-F238E27FC236}">
                <a16:creationId xmlns:a16="http://schemas.microsoft.com/office/drawing/2014/main" id="{89362C09-1D82-9AA0-9B24-F313C2CFE7AE}"/>
              </a:ext>
            </a:extLst>
          </p:cNvPr>
          <p:cNvSpPr/>
          <p:nvPr/>
        </p:nvSpPr>
        <p:spPr>
          <a:xfrm>
            <a:off x="721427" y="4285912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2" name="Rechthoek 81">
            <a:extLst>
              <a:ext uri="{FF2B5EF4-FFF2-40B4-BE49-F238E27FC236}">
                <a16:creationId xmlns:a16="http://schemas.microsoft.com/office/drawing/2014/main" id="{B441C3E3-24F0-C687-968C-F3FCD5D8FCAB}"/>
              </a:ext>
            </a:extLst>
          </p:cNvPr>
          <p:cNvSpPr/>
          <p:nvPr/>
        </p:nvSpPr>
        <p:spPr>
          <a:xfrm>
            <a:off x="2102578" y="366815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1" name="Rechthoek 80">
            <a:extLst>
              <a:ext uri="{FF2B5EF4-FFF2-40B4-BE49-F238E27FC236}">
                <a16:creationId xmlns:a16="http://schemas.microsoft.com/office/drawing/2014/main" id="{A9048FC1-CD60-3BC8-DE9E-BEAEFC9E6A07}"/>
              </a:ext>
            </a:extLst>
          </p:cNvPr>
          <p:cNvSpPr/>
          <p:nvPr/>
        </p:nvSpPr>
        <p:spPr>
          <a:xfrm>
            <a:off x="721427" y="366815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2F1A0B9C-ABCD-06EA-2968-B0E6C7D7FAEC}"/>
              </a:ext>
            </a:extLst>
          </p:cNvPr>
          <p:cNvSpPr/>
          <p:nvPr/>
        </p:nvSpPr>
        <p:spPr>
          <a:xfrm>
            <a:off x="2102578" y="304448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CF22187D-38B1-60B8-304E-DB6DCD0A4934}"/>
              </a:ext>
            </a:extLst>
          </p:cNvPr>
          <p:cNvSpPr/>
          <p:nvPr/>
        </p:nvSpPr>
        <p:spPr>
          <a:xfrm>
            <a:off x="721427" y="304448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398D22A-6020-525F-DBDB-90764BA53401}"/>
              </a:ext>
            </a:extLst>
          </p:cNvPr>
          <p:cNvSpPr txBox="1"/>
          <p:nvPr/>
        </p:nvSpPr>
        <p:spPr>
          <a:xfrm>
            <a:off x="717291" y="2771329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Annual indicators</a:t>
            </a:r>
            <a:endParaRPr lang="nl-BE" sz="7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4EF4DCD-E846-01E9-91BA-A196591B40D0}"/>
              </a:ext>
            </a:extLst>
          </p:cNvPr>
          <p:cNvSpPr txBox="1"/>
          <p:nvPr/>
        </p:nvSpPr>
        <p:spPr>
          <a:xfrm>
            <a:off x="752504" y="3180622"/>
            <a:ext cx="1257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P1: # hectares of mulching applied per year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454D7E1-8E5A-F0E5-DC04-1817F133FA97}"/>
              </a:ext>
            </a:extLst>
          </p:cNvPr>
          <p:cNvSpPr txBox="1"/>
          <p:nvPr/>
        </p:nvSpPr>
        <p:spPr>
          <a:xfrm>
            <a:off x="779362" y="7973370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5 yearly indicators</a:t>
            </a:r>
            <a:endParaRPr lang="nl-BE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28572D7A-C3AD-8FF7-AB74-167B420F52EA}"/>
              </a:ext>
            </a:extLst>
          </p:cNvPr>
          <p:cNvSpPr txBox="1"/>
          <p:nvPr/>
        </p:nvSpPr>
        <p:spPr>
          <a:xfrm>
            <a:off x="2087897" y="3179237"/>
            <a:ext cx="1257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P4: # mosaic blocs of mulching applied per year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3EE64C2B-9BD7-5921-76BE-2DC8259A8747}"/>
              </a:ext>
            </a:extLst>
          </p:cNvPr>
          <p:cNvSpPr/>
          <p:nvPr/>
        </p:nvSpPr>
        <p:spPr>
          <a:xfrm>
            <a:off x="2102578" y="8249388"/>
            <a:ext cx="1257300" cy="876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C89BEF42-4DAF-72CB-2286-104263CB102D}"/>
              </a:ext>
            </a:extLst>
          </p:cNvPr>
          <p:cNvSpPr/>
          <p:nvPr/>
        </p:nvSpPr>
        <p:spPr>
          <a:xfrm>
            <a:off x="4893277" y="304448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D35B0ADE-790D-CFC6-0948-FF86B6E8BBA7}"/>
              </a:ext>
            </a:extLst>
          </p:cNvPr>
          <p:cNvSpPr/>
          <p:nvPr/>
        </p:nvSpPr>
        <p:spPr>
          <a:xfrm>
            <a:off x="3492965" y="304448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Rechthoek 37">
            <a:extLst>
              <a:ext uri="{FF2B5EF4-FFF2-40B4-BE49-F238E27FC236}">
                <a16:creationId xmlns:a16="http://schemas.microsoft.com/office/drawing/2014/main" id="{DCA53FD7-9F45-56DF-0BB3-CBA195FAE579}"/>
              </a:ext>
            </a:extLst>
          </p:cNvPr>
          <p:cNvSpPr/>
          <p:nvPr/>
        </p:nvSpPr>
        <p:spPr>
          <a:xfrm>
            <a:off x="2102578" y="4285912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6D4EA68C-D84F-536C-1F53-9737E51C1F23}"/>
              </a:ext>
            </a:extLst>
          </p:cNvPr>
          <p:cNvSpPr txBox="1"/>
          <p:nvPr/>
        </p:nvSpPr>
        <p:spPr>
          <a:xfrm>
            <a:off x="4924352" y="3158053"/>
            <a:ext cx="12573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P6: # mulching-related evaluation sessions per year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5B90ECEF-9AF9-D1C2-6881-600C640A5F35}"/>
              </a:ext>
            </a:extLst>
          </p:cNvPr>
          <p:cNvSpPr txBox="1"/>
          <p:nvPr/>
        </p:nvSpPr>
        <p:spPr>
          <a:xfrm>
            <a:off x="3485010" y="3178169"/>
            <a:ext cx="12572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P5: # SWC constructed and/or maintained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60BFAF49-B390-42AE-B150-8076ECA414CB}"/>
              </a:ext>
            </a:extLst>
          </p:cNvPr>
          <p:cNvSpPr txBox="1"/>
          <p:nvPr/>
        </p:nvSpPr>
        <p:spPr>
          <a:xfrm>
            <a:off x="2228887" y="4344304"/>
            <a:ext cx="10046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P17: Number of measurements per year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6C62E31F-2618-AF35-E492-930679CBA7DF}"/>
              </a:ext>
            </a:extLst>
          </p:cNvPr>
          <p:cNvSpPr txBox="1"/>
          <p:nvPr/>
        </p:nvSpPr>
        <p:spPr>
          <a:xfrm>
            <a:off x="2121188" y="8541789"/>
            <a:ext cx="1257300" cy="317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E1: Miombo-species Richness in the project areas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829B5B65-1C3B-062A-A336-977F687BE6F4}"/>
              </a:ext>
            </a:extLst>
          </p:cNvPr>
          <p:cNvSpPr txBox="1"/>
          <p:nvPr/>
        </p:nvSpPr>
        <p:spPr>
          <a:xfrm>
            <a:off x="749223" y="5764531"/>
            <a:ext cx="1228725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E2: Number of observations of uncontrolled fires, timber harvesting and charcoal making in the miombo enrichment project areas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92C21AF9-4174-23E8-C354-BFA4934A9239}"/>
              </a:ext>
            </a:extLst>
          </p:cNvPr>
          <p:cNvSpPr txBox="1"/>
          <p:nvPr/>
        </p:nvSpPr>
        <p:spPr>
          <a:xfrm>
            <a:off x="2124366" y="5831074"/>
            <a:ext cx="1238249" cy="548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L1: # of trees allocated for timber harvesting and charcoal making from agroforestry cultivation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8" name="Rechthoek 67">
            <a:extLst>
              <a:ext uri="{FF2B5EF4-FFF2-40B4-BE49-F238E27FC236}">
                <a16:creationId xmlns:a16="http://schemas.microsoft.com/office/drawing/2014/main" id="{8E5E058C-17C8-F6EA-58AD-01196D8510AC}"/>
              </a:ext>
            </a:extLst>
          </p:cNvPr>
          <p:cNvSpPr/>
          <p:nvPr/>
        </p:nvSpPr>
        <p:spPr>
          <a:xfrm>
            <a:off x="4893277" y="5645590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9" name="Tekstvak 68">
            <a:extLst>
              <a:ext uri="{FF2B5EF4-FFF2-40B4-BE49-F238E27FC236}">
                <a16:creationId xmlns:a16="http://schemas.microsoft.com/office/drawing/2014/main" id="{D69754D0-8318-920D-3D73-A83199870159}"/>
              </a:ext>
            </a:extLst>
          </p:cNvPr>
          <p:cNvSpPr txBox="1"/>
          <p:nvPr/>
        </p:nvSpPr>
        <p:spPr>
          <a:xfrm>
            <a:off x="4900388" y="5839506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L3: Formal training in agroforestry and landscape water harvesting techniques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2" name="Rechthoek 71">
            <a:extLst>
              <a:ext uri="{FF2B5EF4-FFF2-40B4-BE49-F238E27FC236}">
                <a16:creationId xmlns:a16="http://schemas.microsoft.com/office/drawing/2014/main" id="{5E268DCA-A6C4-3F92-1A20-DAFC5DD3AFAA}"/>
              </a:ext>
            </a:extLst>
          </p:cNvPr>
          <p:cNvSpPr/>
          <p:nvPr/>
        </p:nvSpPr>
        <p:spPr>
          <a:xfrm>
            <a:off x="3492965" y="5645590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9D22B6E0-219D-751A-DCD8-AEC4B5E3D1E0}"/>
              </a:ext>
            </a:extLst>
          </p:cNvPr>
          <p:cNvSpPr txBox="1"/>
          <p:nvPr/>
        </p:nvSpPr>
        <p:spPr>
          <a:xfrm>
            <a:off x="3505863" y="5849450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L2: % female participation during the Subcommittee meetings per project area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4" name="Rechthoek 73">
            <a:extLst>
              <a:ext uri="{FF2B5EF4-FFF2-40B4-BE49-F238E27FC236}">
                <a16:creationId xmlns:a16="http://schemas.microsoft.com/office/drawing/2014/main" id="{FDD9F0FB-B606-C00C-1466-2E5BD7934939}"/>
              </a:ext>
            </a:extLst>
          </p:cNvPr>
          <p:cNvSpPr/>
          <p:nvPr/>
        </p:nvSpPr>
        <p:spPr>
          <a:xfrm>
            <a:off x="3492965" y="8241816"/>
            <a:ext cx="1257300" cy="876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A29124DA-AE56-B0B4-FFAA-90336D3E04D2}"/>
              </a:ext>
            </a:extLst>
          </p:cNvPr>
          <p:cNvSpPr txBox="1"/>
          <p:nvPr/>
        </p:nvSpPr>
        <p:spPr>
          <a:xfrm>
            <a:off x="3520923" y="8497806"/>
            <a:ext cx="12474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L5: Annual cash income generated from agroforestry activities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C5FCA0BC-0B46-0A6E-019B-78FF15B78185}"/>
              </a:ext>
            </a:extLst>
          </p:cNvPr>
          <p:cNvSpPr txBox="1"/>
          <p:nvPr/>
        </p:nvSpPr>
        <p:spPr>
          <a:xfrm>
            <a:off x="767463" y="3756694"/>
            <a:ext cx="1257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P7: # soil-related meetings per community per year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3" name="Rechthoek 82">
            <a:extLst>
              <a:ext uri="{FF2B5EF4-FFF2-40B4-BE49-F238E27FC236}">
                <a16:creationId xmlns:a16="http://schemas.microsoft.com/office/drawing/2014/main" id="{2998199B-9744-8A0F-6551-2231FB397617}"/>
              </a:ext>
            </a:extLst>
          </p:cNvPr>
          <p:cNvSpPr/>
          <p:nvPr/>
        </p:nvSpPr>
        <p:spPr>
          <a:xfrm>
            <a:off x="4893277" y="366815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4" name="Rechthoek 83">
            <a:extLst>
              <a:ext uri="{FF2B5EF4-FFF2-40B4-BE49-F238E27FC236}">
                <a16:creationId xmlns:a16="http://schemas.microsoft.com/office/drawing/2014/main" id="{941D034C-D030-DBDA-5107-DF3F72556088}"/>
              </a:ext>
            </a:extLst>
          </p:cNvPr>
          <p:cNvSpPr/>
          <p:nvPr/>
        </p:nvSpPr>
        <p:spPr>
          <a:xfrm>
            <a:off x="3492965" y="3668154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E79375E-188D-DBD9-3323-03B774FEB3D8}"/>
              </a:ext>
            </a:extLst>
          </p:cNvPr>
          <p:cNvSpPr txBox="1"/>
          <p:nvPr/>
        </p:nvSpPr>
        <p:spPr>
          <a:xfrm>
            <a:off x="3538707" y="3778777"/>
            <a:ext cx="1257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P11: # fire-related evaluation sessions per year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C8BABB25-2F33-233A-22C8-3C1553326746}"/>
              </a:ext>
            </a:extLst>
          </p:cNvPr>
          <p:cNvSpPr txBox="1"/>
          <p:nvPr/>
        </p:nvSpPr>
        <p:spPr>
          <a:xfrm>
            <a:off x="2091813" y="3783291"/>
            <a:ext cx="1257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P8: Meters of firebreaks installed and maintained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78B3853F-CDC7-A60D-CF62-C7032CFC5989}"/>
              </a:ext>
            </a:extLst>
          </p:cNvPr>
          <p:cNvSpPr txBox="1"/>
          <p:nvPr/>
        </p:nvSpPr>
        <p:spPr>
          <a:xfrm>
            <a:off x="4882087" y="3781912"/>
            <a:ext cx="1257299" cy="317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P12: # fire-related meetings per community per year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BD09BFF7-C2D8-FA8C-6FA6-F638B191A6B6}"/>
              </a:ext>
            </a:extLst>
          </p:cNvPr>
          <p:cNvSpPr txBox="1"/>
          <p:nvPr/>
        </p:nvSpPr>
        <p:spPr>
          <a:xfrm>
            <a:off x="730467" y="4393536"/>
            <a:ext cx="1247481" cy="317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P13: Number of Miombo seedlings planted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BE6DE823-8E99-2DAD-500A-E8AF7D8CC320}"/>
              </a:ext>
            </a:extLst>
          </p:cNvPr>
          <p:cNvSpPr txBox="1"/>
          <p:nvPr/>
        </p:nvSpPr>
        <p:spPr>
          <a:xfrm>
            <a:off x="6813406" y="1014509"/>
            <a:ext cx="10374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 project indicators are monitored by the site supervisor and updated regularly </a:t>
            </a:r>
            <a:endParaRPr lang="nl-BE" sz="700" dirty="0"/>
          </a:p>
        </p:txBody>
      </p:sp>
      <p:cxnSp>
        <p:nvCxnSpPr>
          <p:cNvPr id="99" name="Rechte verbindingslijn met pijl 98">
            <a:extLst>
              <a:ext uri="{FF2B5EF4-FFF2-40B4-BE49-F238E27FC236}">
                <a16:creationId xmlns:a16="http://schemas.microsoft.com/office/drawing/2014/main" id="{D8820F5F-EBC3-AE7B-93AE-110649E2A47A}"/>
              </a:ext>
            </a:extLst>
          </p:cNvPr>
          <p:cNvCxnSpPr>
            <a:cxnSpLocks/>
          </p:cNvCxnSpPr>
          <p:nvPr/>
        </p:nvCxnSpPr>
        <p:spPr>
          <a:xfrm>
            <a:off x="7029280" y="1761833"/>
            <a:ext cx="73646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kstvak 102">
            <a:extLst>
              <a:ext uri="{FF2B5EF4-FFF2-40B4-BE49-F238E27FC236}">
                <a16:creationId xmlns:a16="http://schemas.microsoft.com/office/drawing/2014/main" id="{2A4E3AFC-AA14-A02A-5EA8-3C632DA69EAF}"/>
              </a:ext>
            </a:extLst>
          </p:cNvPr>
          <p:cNvSpPr txBox="1"/>
          <p:nvPr/>
        </p:nvSpPr>
        <p:spPr>
          <a:xfrm>
            <a:off x="8034994" y="1661839"/>
            <a:ext cx="103749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SITE SUPERVISOR</a:t>
            </a:r>
            <a:endParaRPr lang="nl-BE" sz="700" dirty="0"/>
          </a:p>
        </p:txBody>
      </p:sp>
      <p:sp>
        <p:nvSpPr>
          <p:cNvPr id="107" name="Tekstvak 106">
            <a:extLst>
              <a:ext uri="{FF2B5EF4-FFF2-40B4-BE49-F238E27FC236}">
                <a16:creationId xmlns:a16="http://schemas.microsoft.com/office/drawing/2014/main" id="{8182BB94-2D11-32A0-5BB9-8529F59B586B}"/>
              </a:ext>
            </a:extLst>
          </p:cNvPr>
          <p:cNvSpPr txBox="1"/>
          <p:nvPr/>
        </p:nvSpPr>
        <p:spPr>
          <a:xfrm>
            <a:off x="10043162" y="1229728"/>
            <a:ext cx="10374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PROJECT COORDINATION AV</a:t>
            </a:r>
            <a:endParaRPr lang="nl-BE" dirty="0"/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27B2FF1C-A118-66BB-BC25-5E765AA7B676}"/>
              </a:ext>
            </a:extLst>
          </p:cNvPr>
          <p:cNvSpPr txBox="1"/>
          <p:nvPr/>
        </p:nvSpPr>
        <p:spPr>
          <a:xfrm>
            <a:off x="8911744" y="1014509"/>
            <a:ext cx="10374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observations of the site supervisor are uploaded on the project dashboard</a:t>
            </a:r>
            <a:endParaRPr lang="nl-BE" sz="700" dirty="0"/>
          </a:p>
        </p:txBody>
      </p:sp>
      <p:sp>
        <p:nvSpPr>
          <p:cNvPr id="114" name="Tekstvak 113">
            <a:extLst>
              <a:ext uri="{FF2B5EF4-FFF2-40B4-BE49-F238E27FC236}">
                <a16:creationId xmlns:a16="http://schemas.microsoft.com/office/drawing/2014/main" id="{09533C65-BEFD-2201-5B2D-1C2AD376FD7C}"/>
              </a:ext>
            </a:extLst>
          </p:cNvPr>
          <p:cNvSpPr txBox="1"/>
          <p:nvPr/>
        </p:nvSpPr>
        <p:spPr>
          <a:xfrm>
            <a:off x="9017517" y="1963806"/>
            <a:ext cx="90041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AV, R &amp; CL have direct access to the project dashboard</a:t>
            </a:r>
            <a:endParaRPr lang="nl-BE" sz="700" dirty="0"/>
          </a:p>
        </p:txBody>
      </p:sp>
      <p:cxnSp>
        <p:nvCxnSpPr>
          <p:cNvPr id="119" name="Rechte verbindingslijn met pijl 118">
            <a:extLst>
              <a:ext uri="{FF2B5EF4-FFF2-40B4-BE49-F238E27FC236}">
                <a16:creationId xmlns:a16="http://schemas.microsoft.com/office/drawing/2014/main" id="{D12FB16E-E060-B62F-D3A5-7F0EED2B0505}"/>
              </a:ext>
            </a:extLst>
          </p:cNvPr>
          <p:cNvCxnSpPr>
            <a:cxnSpLocks/>
          </p:cNvCxnSpPr>
          <p:nvPr/>
        </p:nvCxnSpPr>
        <p:spPr>
          <a:xfrm>
            <a:off x="10548775" y="2526336"/>
            <a:ext cx="0" cy="157893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kstvak 120">
            <a:extLst>
              <a:ext uri="{FF2B5EF4-FFF2-40B4-BE49-F238E27FC236}">
                <a16:creationId xmlns:a16="http://schemas.microsoft.com/office/drawing/2014/main" id="{97BCEEB8-7188-220F-78C8-4556FB63C708}"/>
              </a:ext>
            </a:extLst>
          </p:cNvPr>
          <p:cNvSpPr txBox="1"/>
          <p:nvPr/>
        </p:nvSpPr>
        <p:spPr>
          <a:xfrm>
            <a:off x="11071961" y="4993094"/>
            <a:ext cx="103749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</a:rPr>
              <a:t>PLAN VIVO</a:t>
            </a:r>
            <a:endParaRPr lang="nl-BE" sz="800" dirty="0"/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FB1EDCB3-071A-FDD7-63CE-1A3441BD4C18}"/>
              </a:ext>
            </a:extLst>
          </p:cNvPr>
          <p:cNvSpPr txBox="1"/>
          <p:nvPr/>
        </p:nvSpPr>
        <p:spPr>
          <a:xfrm>
            <a:off x="10605528" y="3111588"/>
            <a:ext cx="7223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Reported to Plan Vivo</a:t>
            </a:r>
          </a:p>
        </p:txBody>
      </p:sp>
      <p:sp>
        <p:nvSpPr>
          <p:cNvPr id="124" name="Tekstvak 123">
            <a:extLst>
              <a:ext uri="{FF2B5EF4-FFF2-40B4-BE49-F238E27FC236}">
                <a16:creationId xmlns:a16="http://schemas.microsoft.com/office/drawing/2014/main" id="{E79E3DAE-B925-9CB4-FB34-3D1B33EB5B29}"/>
              </a:ext>
            </a:extLst>
          </p:cNvPr>
          <p:cNvSpPr txBox="1"/>
          <p:nvPr/>
        </p:nvSpPr>
        <p:spPr>
          <a:xfrm>
            <a:off x="9643797" y="4587161"/>
            <a:ext cx="103749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latin typeface="Calibri" panose="020F0502020204030204" pitchFamily="34" charset="0"/>
                <a:ea typeface="Calibri" panose="020F0502020204030204" pitchFamily="34" charset="0"/>
              </a:rPr>
              <a:t>ANNUAL REPORTS</a:t>
            </a:r>
          </a:p>
        </p:txBody>
      </p:sp>
      <p:sp>
        <p:nvSpPr>
          <p:cNvPr id="126" name="Tekstvak 125">
            <a:extLst>
              <a:ext uri="{FF2B5EF4-FFF2-40B4-BE49-F238E27FC236}">
                <a16:creationId xmlns:a16="http://schemas.microsoft.com/office/drawing/2014/main" id="{7FE45E07-FD4E-6BC1-9E6A-99593D22EF78}"/>
              </a:ext>
            </a:extLst>
          </p:cNvPr>
          <p:cNvSpPr txBox="1"/>
          <p:nvPr/>
        </p:nvSpPr>
        <p:spPr>
          <a:xfrm>
            <a:off x="9643797" y="5311128"/>
            <a:ext cx="103749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VERIFICATION REPORTS</a:t>
            </a:r>
          </a:p>
        </p:txBody>
      </p:sp>
      <p:sp>
        <p:nvSpPr>
          <p:cNvPr id="133" name="Rechthoek 132">
            <a:extLst>
              <a:ext uri="{FF2B5EF4-FFF2-40B4-BE49-F238E27FC236}">
                <a16:creationId xmlns:a16="http://schemas.microsoft.com/office/drawing/2014/main" id="{044EC162-BB7B-0965-3FA0-363E62177347}"/>
              </a:ext>
            </a:extLst>
          </p:cNvPr>
          <p:cNvSpPr/>
          <p:nvPr/>
        </p:nvSpPr>
        <p:spPr>
          <a:xfrm>
            <a:off x="10007027" y="1791028"/>
            <a:ext cx="1092280" cy="620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4" name="Tekstvak 133">
            <a:extLst>
              <a:ext uri="{FF2B5EF4-FFF2-40B4-BE49-F238E27FC236}">
                <a16:creationId xmlns:a16="http://schemas.microsoft.com/office/drawing/2014/main" id="{24958946-1782-FCBF-68C3-68DBDF40883B}"/>
              </a:ext>
            </a:extLst>
          </p:cNvPr>
          <p:cNvSpPr txBox="1"/>
          <p:nvPr/>
        </p:nvSpPr>
        <p:spPr>
          <a:xfrm>
            <a:off x="10051869" y="1931130"/>
            <a:ext cx="10374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PROJECT COORDINATION R,CL</a:t>
            </a:r>
            <a:endParaRPr lang="nl-BE" dirty="0"/>
          </a:p>
        </p:txBody>
      </p:sp>
      <p:cxnSp>
        <p:nvCxnSpPr>
          <p:cNvPr id="145" name="Rechte verbindingslijn met pijl 144">
            <a:extLst>
              <a:ext uri="{FF2B5EF4-FFF2-40B4-BE49-F238E27FC236}">
                <a16:creationId xmlns:a16="http://schemas.microsoft.com/office/drawing/2014/main" id="{FC398AC3-7962-0798-6391-0B5AB2D365CC}"/>
              </a:ext>
            </a:extLst>
          </p:cNvPr>
          <p:cNvCxnSpPr>
            <a:cxnSpLocks/>
            <a:stCxn id="110" idx="3"/>
          </p:cNvCxnSpPr>
          <p:nvPr/>
        </p:nvCxnSpPr>
        <p:spPr>
          <a:xfrm flipV="1">
            <a:off x="6502325" y="5580352"/>
            <a:ext cx="2295578" cy="3027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Rechte verbindingslijn met pijl 157">
            <a:extLst>
              <a:ext uri="{FF2B5EF4-FFF2-40B4-BE49-F238E27FC236}">
                <a16:creationId xmlns:a16="http://schemas.microsoft.com/office/drawing/2014/main" id="{10626D83-A0F4-D0D3-A32F-4B8D0E02D80A}"/>
              </a:ext>
            </a:extLst>
          </p:cNvPr>
          <p:cNvCxnSpPr>
            <a:cxnSpLocks/>
            <a:stCxn id="189" idx="3"/>
          </p:cNvCxnSpPr>
          <p:nvPr/>
        </p:nvCxnSpPr>
        <p:spPr>
          <a:xfrm flipV="1">
            <a:off x="6502325" y="4668664"/>
            <a:ext cx="2351980" cy="527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3CFDB6C9-2B2D-9E4C-4D4B-85AAFF0678B3}"/>
              </a:ext>
            </a:extLst>
          </p:cNvPr>
          <p:cNvSpPr txBox="1"/>
          <p:nvPr/>
        </p:nvSpPr>
        <p:spPr>
          <a:xfrm>
            <a:off x="4479918" y="83676"/>
            <a:ext cx="4431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FLOWCHART</a:t>
            </a:r>
          </a:p>
          <a:p>
            <a:pPr algn="ctr"/>
            <a:r>
              <a:rPr lang="en-GB" sz="9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project monitoring </a:t>
            </a:r>
            <a:endParaRPr lang="nl-BE" sz="900" b="1" dirty="0">
              <a:solidFill>
                <a:schemeClr val="tx2"/>
              </a:solidFill>
            </a:endParaRPr>
          </a:p>
        </p:txBody>
      </p: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3A71C896-7404-7415-D061-607D0287B923}"/>
              </a:ext>
            </a:extLst>
          </p:cNvPr>
          <p:cNvCxnSpPr>
            <a:cxnSpLocks/>
          </p:cNvCxnSpPr>
          <p:nvPr/>
        </p:nvCxnSpPr>
        <p:spPr>
          <a:xfrm>
            <a:off x="9099494" y="1761833"/>
            <a:ext cx="73646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206968F6-D2D1-731A-1058-4CC040B54FDD}"/>
              </a:ext>
            </a:extLst>
          </p:cNvPr>
          <p:cNvCxnSpPr>
            <a:cxnSpLocks/>
            <a:stCxn id="189" idx="3"/>
          </p:cNvCxnSpPr>
          <p:nvPr/>
        </p:nvCxnSpPr>
        <p:spPr>
          <a:xfrm>
            <a:off x="6502325" y="5196210"/>
            <a:ext cx="2314178" cy="255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Afbeelding 3" descr="Afbeelding met tekst, schermopname, Graphics, Lettertype&#10;&#10;Automatisch gegenereerde beschrijving">
            <a:extLst>
              <a:ext uri="{FF2B5EF4-FFF2-40B4-BE49-F238E27FC236}">
                <a16:creationId xmlns:a16="http://schemas.microsoft.com/office/drawing/2014/main" id="{E96B112D-0CDE-A054-3D97-EBF2359A3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071" y="8274740"/>
            <a:ext cx="569409" cy="593276"/>
          </a:xfrm>
          <a:prstGeom prst="rect">
            <a:avLst/>
          </a:prstGeom>
        </p:spPr>
      </p:pic>
      <p:pic>
        <p:nvPicPr>
          <p:cNvPr id="5" name="Picture 2" descr="ONG Alimentación sostenible - Azada Verde">
            <a:extLst>
              <a:ext uri="{FF2B5EF4-FFF2-40B4-BE49-F238E27FC236}">
                <a16:creationId xmlns:a16="http://schemas.microsoft.com/office/drawing/2014/main" id="{61730B1D-7924-9EDE-B7C2-E2E69902D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851" y="7973627"/>
            <a:ext cx="963614" cy="25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5A6CB0C-4920-9849-3FA7-550255800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4099" y="8587961"/>
            <a:ext cx="855354" cy="855354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72F6AB28-1A9D-F9A4-7DD1-927C8FD75B0F}"/>
              </a:ext>
            </a:extLst>
          </p:cNvPr>
          <p:cNvSpPr/>
          <p:nvPr/>
        </p:nvSpPr>
        <p:spPr>
          <a:xfrm>
            <a:off x="740527" y="1031199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3A3DE75C-8AB4-0E3A-AC92-073A706B912B}"/>
              </a:ext>
            </a:extLst>
          </p:cNvPr>
          <p:cNvSpPr txBox="1"/>
          <p:nvPr/>
        </p:nvSpPr>
        <p:spPr>
          <a:xfrm>
            <a:off x="721427" y="1110912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P2: % of participating communities having soil fertility maps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B0A4B09B-F656-6D12-7A2F-C59440117AE0}"/>
              </a:ext>
            </a:extLst>
          </p:cNvPr>
          <p:cNvSpPr/>
          <p:nvPr/>
        </p:nvSpPr>
        <p:spPr>
          <a:xfrm>
            <a:off x="2102578" y="1031199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8143AC5-A670-F26F-9A15-0DD9FAC067EA}"/>
              </a:ext>
            </a:extLst>
          </p:cNvPr>
          <p:cNvSpPr txBox="1"/>
          <p:nvPr/>
        </p:nvSpPr>
        <p:spPr>
          <a:xfrm>
            <a:off x="2086570" y="1110912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P3: % of participating communities having mulching strategy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7A81E7EA-2F8F-5643-18D6-CCA17BE85B34}"/>
              </a:ext>
            </a:extLst>
          </p:cNvPr>
          <p:cNvSpPr/>
          <p:nvPr/>
        </p:nvSpPr>
        <p:spPr>
          <a:xfrm>
            <a:off x="3492965" y="1031199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615A445-3447-F04D-748B-34E4502FFFA7}"/>
              </a:ext>
            </a:extLst>
          </p:cNvPr>
          <p:cNvSpPr txBox="1"/>
          <p:nvPr/>
        </p:nvSpPr>
        <p:spPr>
          <a:xfrm>
            <a:off x="3473915" y="1066018"/>
            <a:ext cx="1257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P9: % of participating communities having uncontrolled fire exposure maps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7787508-E6D0-2428-6848-61C1D76CF746}"/>
              </a:ext>
            </a:extLst>
          </p:cNvPr>
          <p:cNvSpPr/>
          <p:nvPr/>
        </p:nvSpPr>
        <p:spPr>
          <a:xfrm>
            <a:off x="4893277" y="1031199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D13A0D8-AF3F-965B-A6BB-26292842253F}"/>
              </a:ext>
            </a:extLst>
          </p:cNvPr>
          <p:cNvSpPr txBox="1"/>
          <p:nvPr/>
        </p:nvSpPr>
        <p:spPr>
          <a:xfrm>
            <a:off x="4896319" y="1104085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P10: % of participating communities having fire strategy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91DD1A63-24B3-346A-BFBD-B3610ABE95A9}"/>
              </a:ext>
            </a:extLst>
          </p:cNvPr>
          <p:cNvSpPr/>
          <p:nvPr/>
        </p:nvSpPr>
        <p:spPr>
          <a:xfrm>
            <a:off x="721427" y="1716965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036F67F2-E649-80F6-6C79-28514E80781F}"/>
              </a:ext>
            </a:extLst>
          </p:cNvPr>
          <p:cNvSpPr txBox="1"/>
          <p:nvPr/>
        </p:nvSpPr>
        <p:spPr>
          <a:xfrm>
            <a:off x="718335" y="1796678"/>
            <a:ext cx="1257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P14: Number of survey plots per project area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CCBED2B0-0725-7875-83FD-728D900FAC78}"/>
              </a:ext>
            </a:extLst>
          </p:cNvPr>
          <p:cNvSpPr/>
          <p:nvPr/>
        </p:nvSpPr>
        <p:spPr>
          <a:xfrm>
            <a:off x="2102578" y="1716965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285B0A1-C795-BAD4-5085-6FB86CCBF0AF}"/>
              </a:ext>
            </a:extLst>
          </p:cNvPr>
          <p:cNvSpPr txBox="1"/>
          <p:nvPr/>
        </p:nvSpPr>
        <p:spPr>
          <a:xfrm>
            <a:off x="2083478" y="1796678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P15: % of participating communities having tree maps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4E06893B-F3E5-CBCF-53B9-CC0D470C8650}"/>
              </a:ext>
            </a:extLst>
          </p:cNvPr>
          <p:cNvSpPr/>
          <p:nvPr/>
        </p:nvSpPr>
        <p:spPr>
          <a:xfrm>
            <a:off x="3492965" y="1716965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C7896BA-9CC6-2017-1BB3-C1E572CBC9C8}"/>
              </a:ext>
            </a:extLst>
          </p:cNvPr>
          <p:cNvSpPr txBox="1"/>
          <p:nvPr/>
        </p:nvSpPr>
        <p:spPr>
          <a:xfrm>
            <a:off x="3473915" y="1789884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P16: % of participating communities having planting strategy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C757EBF1-472F-C2D0-F15E-92D19A1DD80A}"/>
              </a:ext>
            </a:extLst>
          </p:cNvPr>
          <p:cNvSpPr/>
          <p:nvPr/>
        </p:nvSpPr>
        <p:spPr>
          <a:xfrm>
            <a:off x="4893277" y="1716965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0E9DFF0D-3687-2348-B19E-F7AC5B5A3CDB}"/>
              </a:ext>
            </a:extLst>
          </p:cNvPr>
          <p:cNvSpPr txBox="1"/>
          <p:nvPr/>
        </p:nvSpPr>
        <p:spPr>
          <a:xfrm>
            <a:off x="4893227" y="1780326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P20: # team members trained at </a:t>
            </a:r>
            <a:r>
              <a:rPr lang="en-US" sz="700" dirty="0" err="1">
                <a:latin typeface="Calibri" panose="020F0502020204030204" pitchFamily="34" charset="0"/>
                <a:ea typeface="Calibri" panose="020F0502020204030204" pitchFamily="34" charset="0"/>
              </a:rPr>
              <a:t>Mezembite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 Training Center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23622B4-6E16-70E1-409C-1A22721D35C8}"/>
              </a:ext>
            </a:extLst>
          </p:cNvPr>
          <p:cNvSpPr/>
          <p:nvPr/>
        </p:nvSpPr>
        <p:spPr>
          <a:xfrm>
            <a:off x="3492965" y="4285912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AFB574AD-2820-C396-7F84-490548645981}"/>
              </a:ext>
            </a:extLst>
          </p:cNvPr>
          <p:cNvSpPr/>
          <p:nvPr/>
        </p:nvSpPr>
        <p:spPr>
          <a:xfrm>
            <a:off x="721427" y="8261147"/>
            <a:ext cx="1260000" cy="8643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380AD143-51DD-A3EA-7E47-43275483D8A3}"/>
              </a:ext>
            </a:extLst>
          </p:cNvPr>
          <p:cNvSpPr/>
          <p:nvPr/>
        </p:nvSpPr>
        <p:spPr>
          <a:xfrm>
            <a:off x="721427" y="4974473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CFC56656-AAD7-638D-2341-3DF36DCE26F7}"/>
              </a:ext>
            </a:extLst>
          </p:cNvPr>
          <p:cNvSpPr/>
          <p:nvPr/>
        </p:nvSpPr>
        <p:spPr>
          <a:xfrm>
            <a:off x="2102578" y="4974473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Rechthoek 39">
            <a:extLst>
              <a:ext uri="{FF2B5EF4-FFF2-40B4-BE49-F238E27FC236}">
                <a16:creationId xmlns:a16="http://schemas.microsoft.com/office/drawing/2014/main" id="{ECC524CE-333B-FDC8-4580-032E6231CABA}"/>
              </a:ext>
            </a:extLst>
          </p:cNvPr>
          <p:cNvSpPr/>
          <p:nvPr/>
        </p:nvSpPr>
        <p:spPr>
          <a:xfrm>
            <a:off x="3492965" y="4974473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EB26666A-BA1B-78E1-815F-2D3DC3F41189}"/>
              </a:ext>
            </a:extLst>
          </p:cNvPr>
          <p:cNvSpPr txBox="1"/>
          <p:nvPr/>
        </p:nvSpPr>
        <p:spPr>
          <a:xfrm>
            <a:off x="3619274" y="4357562"/>
            <a:ext cx="10046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P18: # plant-related meetings per community per year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175858FC-B365-DE16-5EE6-5C7075700D2B}"/>
              </a:ext>
            </a:extLst>
          </p:cNvPr>
          <p:cNvSpPr/>
          <p:nvPr/>
        </p:nvSpPr>
        <p:spPr>
          <a:xfrm>
            <a:off x="4893277" y="4285912"/>
            <a:ext cx="126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02E0460-5E4D-54BA-46C4-EDC97496D718}"/>
              </a:ext>
            </a:extLst>
          </p:cNvPr>
          <p:cNvSpPr txBox="1"/>
          <p:nvPr/>
        </p:nvSpPr>
        <p:spPr>
          <a:xfrm>
            <a:off x="4924352" y="4338963"/>
            <a:ext cx="117779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P19: # hectare agroforestry applied by participating agricultural associations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AEFE0928-4BD2-8017-EC41-F34435626E98}"/>
              </a:ext>
            </a:extLst>
          </p:cNvPr>
          <p:cNvSpPr txBox="1"/>
          <p:nvPr/>
        </p:nvSpPr>
        <p:spPr>
          <a:xfrm>
            <a:off x="862390" y="5088643"/>
            <a:ext cx="10046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P21: # seedlings produced per nursery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401C22C3-3A48-3DB0-AA2D-DF09DC7B7B0D}"/>
              </a:ext>
            </a:extLst>
          </p:cNvPr>
          <p:cNvSpPr txBox="1"/>
          <p:nvPr/>
        </p:nvSpPr>
        <p:spPr>
          <a:xfrm>
            <a:off x="2228887" y="5069755"/>
            <a:ext cx="10046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P22: # seedlings planted per nursery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036B3990-12B6-B315-D523-8973545343BB}"/>
              </a:ext>
            </a:extLst>
          </p:cNvPr>
          <p:cNvSpPr txBox="1"/>
          <p:nvPr/>
        </p:nvSpPr>
        <p:spPr>
          <a:xfrm>
            <a:off x="3524296" y="5012880"/>
            <a:ext cx="118909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P23: # agroforestry-related meetings per community and/or association per year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2A81483C-76D3-FDF0-051C-516B9B4ABBC5}"/>
              </a:ext>
            </a:extLst>
          </p:cNvPr>
          <p:cNvSpPr txBox="1"/>
          <p:nvPr/>
        </p:nvSpPr>
        <p:spPr>
          <a:xfrm>
            <a:off x="739373" y="8459544"/>
            <a:ext cx="1263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P24: # participants and/or annual income generated from different agroforestry crops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3" name="Rechthoek 52">
            <a:extLst>
              <a:ext uri="{FF2B5EF4-FFF2-40B4-BE49-F238E27FC236}">
                <a16:creationId xmlns:a16="http://schemas.microsoft.com/office/drawing/2014/main" id="{FC620EEA-0C48-071D-2A9A-7B823BFF8C5C}"/>
              </a:ext>
            </a:extLst>
          </p:cNvPr>
          <p:cNvSpPr/>
          <p:nvPr/>
        </p:nvSpPr>
        <p:spPr>
          <a:xfrm>
            <a:off x="4893277" y="4974473"/>
            <a:ext cx="126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5EAE2C9C-7E35-F6F9-0DC4-0B9B526E0F4A}"/>
              </a:ext>
            </a:extLst>
          </p:cNvPr>
          <p:cNvSpPr txBox="1"/>
          <p:nvPr/>
        </p:nvSpPr>
        <p:spPr>
          <a:xfrm>
            <a:off x="4918514" y="5036248"/>
            <a:ext cx="12572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L4: Metical spent on socioenvironmental reinvestments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0" name="Rechthoek 59">
            <a:extLst>
              <a:ext uri="{FF2B5EF4-FFF2-40B4-BE49-F238E27FC236}">
                <a16:creationId xmlns:a16="http://schemas.microsoft.com/office/drawing/2014/main" id="{508E99EA-0C6D-2261-A2F8-C2E9142F54A4}"/>
              </a:ext>
            </a:extLst>
          </p:cNvPr>
          <p:cNvSpPr/>
          <p:nvPr/>
        </p:nvSpPr>
        <p:spPr>
          <a:xfrm>
            <a:off x="4893277" y="8224609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4B780F13-C70A-2E34-5A96-7C9487DF18B8}"/>
              </a:ext>
            </a:extLst>
          </p:cNvPr>
          <p:cNvSpPr txBox="1"/>
          <p:nvPr/>
        </p:nvSpPr>
        <p:spPr>
          <a:xfrm>
            <a:off x="4882087" y="8472119"/>
            <a:ext cx="12474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C3: Above Ground Biomass and SOC conditions in the monitoring plots 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BDB0D657-15DA-1655-3615-F539C712F7F8}"/>
              </a:ext>
            </a:extLst>
          </p:cNvPr>
          <p:cNvSpPr txBox="1"/>
          <p:nvPr/>
        </p:nvSpPr>
        <p:spPr>
          <a:xfrm>
            <a:off x="732776" y="730152"/>
            <a:ext cx="12573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Initial field check</a:t>
            </a:r>
            <a:endParaRPr lang="nl-BE" sz="700" dirty="0"/>
          </a:p>
        </p:txBody>
      </p:sp>
      <p:sp>
        <p:nvSpPr>
          <p:cNvPr id="70" name="Rechthoek 69">
            <a:extLst>
              <a:ext uri="{FF2B5EF4-FFF2-40B4-BE49-F238E27FC236}">
                <a16:creationId xmlns:a16="http://schemas.microsoft.com/office/drawing/2014/main" id="{4A6AF00F-DF24-0523-2E51-1E82F881F82B}"/>
              </a:ext>
            </a:extLst>
          </p:cNvPr>
          <p:cNvSpPr/>
          <p:nvPr/>
        </p:nvSpPr>
        <p:spPr>
          <a:xfrm>
            <a:off x="721427" y="6681539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1" name="Tekstvak 70">
            <a:extLst>
              <a:ext uri="{FF2B5EF4-FFF2-40B4-BE49-F238E27FC236}">
                <a16:creationId xmlns:a16="http://schemas.microsoft.com/office/drawing/2014/main" id="{9940B68C-A69B-7D93-8A8A-FD23346FD799}"/>
              </a:ext>
            </a:extLst>
          </p:cNvPr>
          <p:cNvSpPr txBox="1"/>
          <p:nvPr/>
        </p:nvSpPr>
        <p:spPr>
          <a:xfrm>
            <a:off x="737685" y="6911842"/>
            <a:ext cx="12474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C1: Number of Miombo seedlings planted across the ecosystem restoration areas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6" name="Rechthoek 75">
            <a:extLst>
              <a:ext uri="{FF2B5EF4-FFF2-40B4-BE49-F238E27FC236}">
                <a16:creationId xmlns:a16="http://schemas.microsoft.com/office/drawing/2014/main" id="{31DF8A14-B718-395E-0C48-5DC9F4671099}"/>
              </a:ext>
            </a:extLst>
          </p:cNvPr>
          <p:cNvSpPr/>
          <p:nvPr/>
        </p:nvSpPr>
        <p:spPr>
          <a:xfrm>
            <a:off x="2102578" y="6681539"/>
            <a:ext cx="1257300" cy="876105"/>
          </a:xfrm>
          <a:prstGeom prst="rect">
            <a:avLst/>
          </a:prstGeom>
          <a:solidFill>
            <a:srgbClr val="F7E7D5"/>
          </a:solidFill>
          <a:ln>
            <a:solidFill>
              <a:srgbClr val="E7B3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7" name="Tekstvak 76">
            <a:extLst>
              <a:ext uri="{FF2B5EF4-FFF2-40B4-BE49-F238E27FC236}">
                <a16:creationId xmlns:a16="http://schemas.microsoft.com/office/drawing/2014/main" id="{B24DC552-D4FF-DC90-83CA-47BAF2A03AED}"/>
              </a:ext>
            </a:extLst>
          </p:cNvPr>
          <p:cNvSpPr txBox="1"/>
          <p:nvPr/>
        </p:nvSpPr>
        <p:spPr>
          <a:xfrm>
            <a:off x="2131007" y="6929644"/>
            <a:ext cx="12474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</a:rPr>
              <a:t>C2: Survival rate of seedlings planted in the Miombo project areas</a:t>
            </a:r>
            <a:endParaRPr lang="nl-BE" sz="7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339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3323</TotalTime>
  <Words>406</Words>
  <Application>Microsoft Office PowerPoint</Application>
  <PresentationFormat>A3 (297 x 420 mm)</PresentationFormat>
  <Paragraphs>49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Miro Jacob</dc:creator>
  <cp:lastModifiedBy>Miro Jacob</cp:lastModifiedBy>
  <cp:revision>12</cp:revision>
  <cp:lastPrinted>2023-09-19T10:40:42Z</cp:lastPrinted>
  <dcterms:created xsi:type="dcterms:W3CDTF">2023-09-13T07:22:21Z</dcterms:created>
  <dcterms:modified xsi:type="dcterms:W3CDTF">2023-11-22T10:35:53Z</dcterms:modified>
</cp:coreProperties>
</file>